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3" r:id="rId6"/>
    <p:sldId id="261" r:id="rId7"/>
    <p:sldId id="262"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5096-CDC3-4254-BABA-B6FDD788A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E4B08C-F252-4BF7-AE0B-9D923A538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4BF84C-3FB5-4D1B-B51A-E2ABDA6E97C1}"/>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2877B998-19A0-496D-9E51-5583FF7B2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30E08-0C4B-44C6-9AD1-4485AC1B4273}"/>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24857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8B38-E5C4-43F0-B99B-0F5F21190A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4C227-56DB-4CF2-B40B-FE34C9A695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739CE-39C4-46BB-91F6-B6363F2AA171}"/>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02B09865-E42B-402F-BD5A-69894422BE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F4F1C5-04CD-4C96-AAFE-4E1DF23FC4B9}"/>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151212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E0701-D1EE-4776-9ED5-330BF5F00D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9A573-47AD-4786-9364-4BE5164252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223E77-3795-46D5-BF94-C84A71EE8793}"/>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0436FE68-FFA7-4DD9-864C-90938EF55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F75BE0-945A-4B8B-BA84-3F051E6C31E1}"/>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1803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8853-C51C-4F65-9B0E-DAA3BA5AA1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986CC-3B5B-46CA-8BFD-F62F1FB9CD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AA52E-7059-4F9B-99A6-566BE264523F}"/>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65B488BA-8CE6-444C-9C40-2C1492C237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AED108-5575-4075-AC39-DE9F063AA93C}"/>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238151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8F18-9878-4215-9C26-7F7A2DFEA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972032-1524-4BCC-825C-FF3D99631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E592F-1A7D-421C-9AF1-F15486EF778E}"/>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D09E027E-E4DA-488A-A744-1A41A8EB2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886664-5006-48CC-ACD1-F2C8EA99CD1F}"/>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35406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5C93-4B4D-4BF9-9055-47BDCC5799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C73A6-A80E-4BEF-96CD-DE73F610F1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E5F9A5-ECC7-42D3-A4A0-698F91E04F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A3D4D6-BFBD-4F47-BB7A-103DF065AECD}"/>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6" name="Footer Placeholder 5">
            <a:extLst>
              <a:ext uri="{FF2B5EF4-FFF2-40B4-BE49-F238E27FC236}">
                <a16:creationId xmlns:a16="http://schemas.microsoft.com/office/drawing/2014/main" id="{B11A360C-408D-4605-9D8A-AB46A7FFEB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03CB8-952C-40FA-B88D-71CDD30D5223}"/>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136580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69B5-AA40-41F0-B252-BB0A7F9F92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2750DC-21AC-432F-ABC8-17356E3D9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559E8-FFBD-4C8B-9E4E-4B4913A7C5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6F9803-025F-4142-B65D-CA77862D5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AE73AE-3C74-440F-BEBB-FA753B354D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9C535E-02A9-4732-B437-D3C470FBB76A}"/>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8" name="Footer Placeholder 7">
            <a:extLst>
              <a:ext uri="{FF2B5EF4-FFF2-40B4-BE49-F238E27FC236}">
                <a16:creationId xmlns:a16="http://schemas.microsoft.com/office/drawing/2014/main" id="{C4527F13-37C8-4564-ACD9-5FFD57A6D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A8F00E-BDAA-4CAB-8F0A-EA80F92E8D92}"/>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61671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D056-177F-457C-80E3-8C7AFDA93D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49DAEF-ACFD-4148-BDA2-178998565AF3}"/>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4" name="Footer Placeholder 3">
            <a:extLst>
              <a:ext uri="{FF2B5EF4-FFF2-40B4-BE49-F238E27FC236}">
                <a16:creationId xmlns:a16="http://schemas.microsoft.com/office/drawing/2014/main" id="{59C097C0-698F-4DE0-8E1E-97123800FC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0E8566-5873-4124-9A6F-1BE002051E7F}"/>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5807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B4FE6-62A2-4096-A591-F95DEC3C22E3}"/>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3" name="Footer Placeholder 2">
            <a:extLst>
              <a:ext uri="{FF2B5EF4-FFF2-40B4-BE49-F238E27FC236}">
                <a16:creationId xmlns:a16="http://schemas.microsoft.com/office/drawing/2014/main" id="{8BE4A531-F357-47F1-A0B6-BD10A3C81B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3058FD-45E8-4E9F-8F47-101752240DE6}"/>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203916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C71F-3CCA-4BE7-9B12-CEE3EAEB3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7B677A-5E45-4173-9947-6D0C0990B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3B03F5-5719-4286-9F5D-2DF09C027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F668EC-7BD1-4152-80F3-45D7BD986FC7}"/>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6" name="Footer Placeholder 5">
            <a:extLst>
              <a:ext uri="{FF2B5EF4-FFF2-40B4-BE49-F238E27FC236}">
                <a16:creationId xmlns:a16="http://schemas.microsoft.com/office/drawing/2014/main" id="{D4736147-D4BA-44BB-AAE5-F13209836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FFF95B-969C-4F3B-A0B7-A4366080636D}"/>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234939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F540-81F3-4D68-B8FC-0B211E42C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B26799-FEF2-4F2A-BB23-8DBCB8ECC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81625B-500A-449F-8960-589512674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69811C-EE9A-4CDD-98F0-6F1287FB0F28}"/>
              </a:ext>
            </a:extLst>
          </p:cNvPr>
          <p:cNvSpPr>
            <a:spLocks noGrp="1"/>
          </p:cNvSpPr>
          <p:nvPr>
            <p:ph type="dt" sz="half" idx="10"/>
          </p:nvPr>
        </p:nvSpPr>
        <p:spPr/>
        <p:txBody>
          <a:bodyPr/>
          <a:lstStyle/>
          <a:p>
            <a:fld id="{9B1515BE-8BBF-4A63-A307-12942994090E}" type="datetimeFigureOut">
              <a:rPr lang="en-GB" smtClean="0"/>
              <a:t>21/10/2020</a:t>
            </a:fld>
            <a:endParaRPr lang="en-GB"/>
          </a:p>
        </p:txBody>
      </p:sp>
      <p:sp>
        <p:nvSpPr>
          <p:cNvPr id="6" name="Footer Placeholder 5">
            <a:extLst>
              <a:ext uri="{FF2B5EF4-FFF2-40B4-BE49-F238E27FC236}">
                <a16:creationId xmlns:a16="http://schemas.microsoft.com/office/drawing/2014/main" id="{9C2FDEB3-947C-4130-AFC6-C5D991CA4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61DE27-5153-4CE8-9F82-67E3AD27B75E}"/>
              </a:ext>
            </a:extLst>
          </p:cNvPr>
          <p:cNvSpPr>
            <a:spLocks noGrp="1"/>
          </p:cNvSpPr>
          <p:nvPr>
            <p:ph type="sldNum" sz="quarter" idx="12"/>
          </p:nvPr>
        </p:nvSpPr>
        <p:spPr/>
        <p:txBody>
          <a:bodyPr/>
          <a:lstStyle/>
          <a:p>
            <a:fld id="{26306D34-D01C-469A-9A6E-780CBACDEC1F}" type="slidenum">
              <a:rPr lang="en-GB" smtClean="0"/>
              <a:t>‹#›</a:t>
            </a:fld>
            <a:endParaRPr lang="en-GB"/>
          </a:p>
        </p:txBody>
      </p:sp>
    </p:spTree>
    <p:extLst>
      <p:ext uri="{BB962C8B-B14F-4D97-AF65-F5344CB8AC3E}">
        <p14:creationId xmlns:p14="http://schemas.microsoft.com/office/powerpoint/2010/main" val="154762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68A88-DB76-4EFB-BB90-0539E4A5C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9EA6CF-624A-44FB-A6B5-DD158306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62C41-A031-42A2-9740-45D1E0172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515BE-8BBF-4A63-A307-12942994090E}" type="datetimeFigureOut">
              <a:rPr lang="en-GB" smtClean="0"/>
              <a:t>21/10/2020</a:t>
            </a:fld>
            <a:endParaRPr lang="en-GB"/>
          </a:p>
        </p:txBody>
      </p:sp>
      <p:sp>
        <p:nvSpPr>
          <p:cNvPr id="5" name="Footer Placeholder 4">
            <a:extLst>
              <a:ext uri="{FF2B5EF4-FFF2-40B4-BE49-F238E27FC236}">
                <a16:creationId xmlns:a16="http://schemas.microsoft.com/office/drawing/2014/main" id="{B50C3119-E037-4FFD-993F-0E93D0EE2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C6875E-8386-483C-AD45-CAE7B7679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06D34-D01C-469A-9A6E-780CBACDEC1F}" type="slidenum">
              <a:rPr lang="en-GB" smtClean="0"/>
              <a:t>‹#›</a:t>
            </a:fld>
            <a:endParaRPr lang="en-GB"/>
          </a:p>
        </p:txBody>
      </p:sp>
    </p:spTree>
    <p:extLst>
      <p:ext uri="{BB962C8B-B14F-4D97-AF65-F5344CB8AC3E}">
        <p14:creationId xmlns:p14="http://schemas.microsoft.com/office/powerpoint/2010/main" val="39229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9120-037C-44CE-81AF-2C6CF4FBEB9B}"/>
              </a:ext>
            </a:extLst>
          </p:cNvPr>
          <p:cNvSpPr>
            <a:spLocks noGrp="1"/>
          </p:cNvSpPr>
          <p:nvPr>
            <p:ph type="ctrTitle"/>
          </p:nvPr>
        </p:nvSpPr>
        <p:spPr>
          <a:xfrm>
            <a:off x="1524000" y="1110286"/>
            <a:ext cx="9144000" cy="979827"/>
          </a:xfrm>
        </p:spPr>
        <p:txBody>
          <a:bodyPr/>
          <a:lstStyle/>
          <a:p>
            <a:r>
              <a:rPr lang="en-GB" dirty="0"/>
              <a:t>Google Classroom </a:t>
            </a:r>
          </a:p>
        </p:txBody>
      </p:sp>
      <p:sp>
        <p:nvSpPr>
          <p:cNvPr id="3" name="Subtitle 2">
            <a:extLst>
              <a:ext uri="{FF2B5EF4-FFF2-40B4-BE49-F238E27FC236}">
                <a16:creationId xmlns:a16="http://schemas.microsoft.com/office/drawing/2014/main" id="{2128E5D6-7647-42D8-9899-6182E246D309}"/>
              </a:ext>
            </a:extLst>
          </p:cNvPr>
          <p:cNvSpPr>
            <a:spLocks noGrp="1"/>
          </p:cNvSpPr>
          <p:nvPr>
            <p:ph type="subTitle" idx="1"/>
          </p:nvPr>
        </p:nvSpPr>
        <p:spPr>
          <a:xfrm>
            <a:off x="656949" y="2882946"/>
            <a:ext cx="10555548" cy="1999772"/>
          </a:xfrm>
        </p:spPr>
        <p:txBody>
          <a:bodyPr>
            <a:normAutofit fontScale="85000" lnSpcReduction="20000"/>
          </a:bodyPr>
          <a:lstStyle/>
          <a:p>
            <a:endParaRPr lang="en-GB" dirty="0"/>
          </a:p>
          <a:p>
            <a:endParaRPr lang="en-GB" sz="3200" dirty="0"/>
          </a:p>
          <a:p>
            <a:endParaRPr lang="en-GB" sz="3200" dirty="0"/>
          </a:p>
          <a:p>
            <a:r>
              <a:rPr lang="en-GB" sz="3200" dirty="0"/>
              <a:t>Parent information guide</a:t>
            </a:r>
          </a:p>
          <a:p>
            <a:r>
              <a:rPr lang="en-GB" sz="3200" dirty="0"/>
              <a:t>Wellesley Primary School </a:t>
            </a:r>
          </a:p>
        </p:txBody>
      </p:sp>
      <p:pic>
        <p:nvPicPr>
          <p:cNvPr id="4" name="Picture 3">
            <a:extLst>
              <a:ext uri="{FF2B5EF4-FFF2-40B4-BE49-F238E27FC236}">
                <a16:creationId xmlns:a16="http://schemas.microsoft.com/office/drawing/2014/main" id="{52375E8F-D231-4C97-A95A-64A9EAF25456}"/>
              </a:ext>
            </a:extLst>
          </p:cNvPr>
          <p:cNvPicPr>
            <a:picLocks noChangeAspect="1"/>
          </p:cNvPicPr>
          <p:nvPr/>
        </p:nvPicPr>
        <p:blipFill>
          <a:blip r:embed="rId2"/>
          <a:stretch>
            <a:fillRect/>
          </a:stretch>
        </p:blipFill>
        <p:spPr>
          <a:xfrm>
            <a:off x="4953648" y="2367540"/>
            <a:ext cx="1962150" cy="1666875"/>
          </a:xfrm>
          <a:prstGeom prst="rect">
            <a:avLst/>
          </a:prstGeom>
        </p:spPr>
      </p:pic>
    </p:spTree>
    <p:extLst>
      <p:ext uri="{BB962C8B-B14F-4D97-AF65-F5344CB8AC3E}">
        <p14:creationId xmlns:p14="http://schemas.microsoft.com/office/powerpoint/2010/main" val="402384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9E76-3FA9-4CB7-8E58-85969D3A16BF}"/>
              </a:ext>
            </a:extLst>
          </p:cNvPr>
          <p:cNvSpPr>
            <a:spLocks noGrp="1"/>
          </p:cNvSpPr>
          <p:nvPr>
            <p:ph type="title"/>
          </p:nvPr>
        </p:nvSpPr>
        <p:spPr/>
        <p:txBody>
          <a:bodyPr/>
          <a:lstStyle/>
          <a:p>
            <a:pPr algn="ctr"/>
            <a:r>
              <a:rPr lang="en-GB" dirty="0"/>
              <a:t>Logging in </a:t>
            </a:r>
          </a:p>
        </p:txBody>
      </p:sp>
      <p:sp>
        <p:nvSpPr>
          <p:cNvPr id="3" name="Content Placeholder 2">
            <a:extLst>
              <a:ext uri="{FF2B5EF4-FFF2-40B4-BE49-F238E27FC236}">
                <a16:creationId xmlns:a16="http://schemas.microsoft.com/office/drawing/2014/main" id="{A1864497-8797-475C-8DC8-644D4994DCB1}"/>
              </a:ext>
            </a:extLst>
          </p:cNvPr>
          <p:cNvSpPr>
            <a:spLocks noGrp="1"/>
          </p:cNvSpPr>
          <p:nvPr>
            <p:ph idx="1"/>
          </p:nvPr>
        </p:nvSpPr>
        <p:spPr>
          <a:xfrm>
            <a:off x="461639" y="1825624"/>
            <a:ext cx="10892161" cy="3390006"/>
          </a:xfrm>
        </p:spPr>
        <p:txBody>
          <a:bodyPr>
            <a:normAutofit/>
          </a:bodyPr>
          <a:lstStyle/>
          <a:p>
            <a:r>
              <a:rPr lang="en-GB" dirty="0"/>
              <a:t>Your children will have a login and password. This should have been sent home. </a:t>
            </a:r>
          </a:p>
          <a:p>
            <a:pPr marL="514350" indent="-514350">
              <a:buAutoNum type="arabicPeriod"/>
            </a:pPr>
            <a:r>
              <a:rPr lang="en-GB" dirty="0"/>
              <a:t>You will need to open Google Chrome. </a:t>
            </a:r>
          </a:p>
          <a:p>
            <a:pPr marL="514350" indent="-514350">
              <a:buAutoNum type="arabicPeriod"/>
            </a:pPr>
            <a:r>
              <a:rPr lang="en-GB" dirty="0"/>
              <a:t>Your child will need to sign into their account here using their user name and password.</a:t>
            </a:r>
          </a:p>
          <a:p>
            <a:pPr marL="0" indent="0">
              <a:buNone/>
            </a:pPr>
            <a:r>
              <a:rPr lang="en-GB" dirty="0"/>
              <a:t>https://classroom.google.com and click on the “Sign In” button</a:t>
            </a:r>
          </a:p>
        </p:txBody>
      </p:sp>
      <p:pic>
        <p:nvPicPr>
          <p:cNvPr id="6" name="Picture 5">
            <a:extLst>
              <a:ext uri="{FF2B5EF4-FFF2-40B4-BE49-F238E27FC236}">
                <a16:creationId xmlns:a16="http://schemas.microsoft.com/office/drawing/2014/main" id="{8FCE386B-3E9F-4964-B300-6857622753C4}"/>
              </a:ext>
            </a:extLst>
          </p:cNvPr>
          <p:cNvPicPr>
            <a:picLocks noChangeAspect="1"/>
          </p:cNvPicPr>
          <p:nvPr/>
        </p:nvPicPr>
        <p:blipFill rotWithShape="1">
          <a:blip r:embed="rId2"/>
          <a:srcRect t="9066" b="41414"/>
          <a:stretch/>
        </p:blipFill>
        <p:spPr>
          <a:xfrm>
            <a:off x="6246920" y="4710348"/>
            <a:ext cx="4596695" cy="1280435"/>
          </a:xfrm>
          <a:prstGeom prst="rect">
            <a:avLst/>
          </a:prstGeom>
        </p:spPr>
      </p:pic>
      <p:cxnSp>
        <p:nvCxnSpPr>
          <p:cNvPr id="8" name="Straight Arrow Connector 7">
            <a:extLst>
              <a:ext uri="{FF2B5EF4-FFF2-40B4-BE49-F238E27FC236}">
                <a16:creationId xmlns:a16="http://schemas.microsoft.com/office/drawing/2014/main" id="{C9BB9413-372F-4742-9413-FB0E35B80B53}"/>
              </a:ext>
            </a:extLst>
          </p:cNvPr>
          <p:cNvCxnSpPr>
            <a:cxnSpLocks/>
          </p:cNvCxnSpPr>
          <p:nvPr/>
        </p:nvCxnSpPr>
        <p:spPr>
          <a:xfrm>
            <a:off x="8273988" y="3613212"/>
            <a:ext cx="2370338" cy="1097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26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9F0F-01E3-4F3B-A042-3A97247B94D2}"/>
              </a:ext>
            </a:extLst>
          </p:cNvPr>
          <p:cNvSpPr>
            <a:spLocks noGrp="1"/>
          </p:cNvSpPr>
          <p:nvPr>
            <p:ph type="title"/>
          </p:nvPr>
        </p:nvSpPr>
        <p:spPr>
          <a:xfrm>
            <a:off x="7315200" y="3608773"/>
            <a:ext cx="3967579" cy="1170712"/>
          </a:xfrm>
        </p:spPr>
        <p:txBody>
          <a:bodyPr>
            <a:normAutofit/>
          </a:bodyPr>
          <a:lstStyle/>
          <a:p>
            <a:pPr algn="ctr"/>
            <a:r>
              <a:rPr lang="en-GB" sz="2400" dirty="0"/>
              <a:t>Once your child has signed in they will need to click on Google Classroom. </a:t>
            </a:r>
          </a:p>
        </p:txBody>
      </p:sp>
      <p:pic>
        <p:nvPicPr>
          <p:cNvPr id="4" name="Picture 3">
            <a:extLst>
              <a:ext uri="{FF2B5EF4-FFF2-40B4-BE49-F238E27FC236}">
                <a16:creationId xmlns:a16="http://schemas.microsoft.com/office/drawing/2014/main" id="{D26EC6B1-270D-4F6A-86E7-CBBAD8300D08}"/>
              </a:ext>
            </a:extLst>
          </p:cNvPr>
          <p:cNvPicPr>
            <a:picLocks noChangeAspect="1"/>
          </p:cNvPicPr>
          <p:nvPr/>
        </p:nvPicPr>
        <p:blipFill rotWithShape="1">
          <a:blip r:embed="rId2"/>
          <a:srcRect t="5222" b="17421"/>
          <a:stretch/>
        </p:blipFill>
        <p:spPr>
          <a:xfrm>
            <a:off x="1260628" y="2937368"/>
            <a:ext cx="4835372" cy="2104008"/>
          </a:xfrm>
          <a:prstGeom prst="rect">
            <a:avLst/>
          </a:prstGeom>
        </p:spPr>
      </p:pic>
      <p:cxnSp>
        <p:nvCxnSpPr>
          <p:cNvPr id="6" name="Straight Arrow Connector 5">
            <a:extLst>
              <a:ext uri="{FF2B5EF4-FFF2-40B4-BE49-F238E27FC236}">
                <a16:creationId xmlns:a16="http://schemas.microsoft.com/office/drawing/2014/main" id="{9763F313-B388-4C9D-A20E-78AE2588DDF2}"/>
              </a:ext>
            </a:extLst>
          </p:cNvPr>
          <p:cNvCxnSpPr>
            <a:cxnSpLocks/>
          </p:cNvCxnSpPr>
          <p:nvPr/>
        </p:nvCxnSpPr>
        <p:spPr>
          <a:xfrm flipH="1" flipV="1">
            <a:off x="5805996" y="3346882"/>
            <a:ext cx="1509204" cy="4350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1A24F9A-30DB-4966-A174-AC9286035366}"/>
              </a:ext>
            </a:extLst>
          </p:cNvPr>
          <p:cNvSpPr txBox="1">
            <a:spLocks/>
          </p:cNvSpPr>
          <p:nvPr/>
        </p:nvSpPr>
        <p:spPr>
          <a:xfrm>
            <a:off x="7315200" y="702415"/>
            <a:ext cx="3967579" cy="11707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t>Once your child has signed they will need to click onto the tiles in the top right hand corner</a:t>
            </a:r>
          </a:p>
        </p:txBody>
      </p:sp>
      <p:pic>
        <p:nvPicPr>
          <p:cNvPr id="8" name="Picture 7">
            <a:extLst>
              <a:ext uri="{FF2B5EF4-FFF2-40B4-BE49-F238E27FC236}">
                <a16:creationId xmlns:a16="http://schemas.microsoft.com/office/drawing/2014/main" id="{B1ABEFE2-E6F6-4FAC-8848-2A9F436A4C41}"/>
              </a:ext>
            </a:extLst>
          </p:cNvPr>
          <p:cNvPicPr>
            <a:picLocks noChangeAspect="1"/>
          </p:cNvPicPr>
          <p:nvPr/>
        </p:nvPicPr>
        <p:blipFill rotWithShape="1">
          <a:blip r:embed="rId2"/>
          <a:srcRect t="5222" b="17421"/>
          <a:stretch/>
        </p:blipFill>
        <p:spPr>
          <a:xfrm>
            <a:off x="1260628" y="391696"/>
            <a:ext cx="4835372" cy="2104008"/>
          </a:xfrm>
          <a:prstGeom prst="rect">
            <a:avLst/>
          </a:prstGeom>
        </p:spPr>
      </p:pic>
      <p:cxnSp>
        <p:nvCxnSpPr>
          <p:cNvPr id="9" name="Straight Arrow Connector 8">
            <a:extLst>
              <a:ext uri="{FF2B5EF4-FFF2-40B4-BE49-F238E27FC236}">
                <a16:creationId xmlns:a16="http://schemas.microsoft.com/office/drawing/2014/main" id="{68E9714E-B4BA-42F3-9901-06C9CED4BD99}"/>
              </a:ext>
            </a:extLst>
          </p:cNvPr>
          <p:cNvCxnSpPr>
            <a:cxnSpLocks/>
          </p:cNvCxnSpPr>
          <p:nvPr/>
        </p:nvCxnSpPr>
        <p:spPr>
          <a:xfrm flipH="1" flipV="1">
            <a:off x="5797118" y="551896"/>
            <a:ext cx="1642369" cy="477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7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2A1DB7-165E-463E-9C0A-229E80958DC7}"/>
              </a:ext>
            </a:extLst>
          </p:cNvPr>
          <p:cNvPicPr>
            <a:picLocks noChangeAspect="1"/>
          </p:cNvPicPr>
          <p:nvPr/>
        </p:nvPicPr>
        <p:blipFill rotWithShape="1">
          <a:blip r:embed="rId2"/>
          <a:srcRect l="2174" t="9335" r="2852" b="6644"/>
          <a:stretch/>
        </p:blipFill>
        <p:spPr>
          <a:xfrm>
            <a:off x="4024545" y="2561208"/>
            <a:ext cx="6353451" cy="3161615"/>
          </a:xfrm>
          <a:prstGeom prst="rect">
            <a:avLst/>
          </a:prstGeom>
        </p:spPr>
      </p:pic>
      <p:sp>
        <p:nvSpPr>
          <p:cNvPr id="2" name="Title 1">
            <a:extLst>
              <a:ext uri="{FF2B5EF4-FFF2-40B4-BE49-F238E27FC236}">
                <a16:creationId xmlns:a16="http://schemas.microsoft.com/office/drawing/2014/main" id="{7CED39C7-717A-43AB-9362-68BF2B7EDA09}"/>
              </a:ext>
            </a:extLst>
          </p:cNvPr>
          <p:cNvSpPr>
            <a:spLocks noGrp="1"/>
          </p:cNvSpPr>
          <p:nvPr>
            <p:ph type="ctrTitle"/>
          </p:nvPr>
        </p:nvSpPr>
        <p:spPr>
          <a:xfrm>
            <a:off x="180514" y="142042"/>
            <a:ext cx="4373732" cy="719091"/>
          </a:xfrm>
        </p:spPr>
        <p:txBody>
          <a:bodyPr>
            <a:noAutofit/>
          </a:bodyPr>
          <a:lstStyle/>
          <a:p>
            <a:r>
              <a:rPr lang="en-GB" sz="2000" b="1" dirty="0">
                <a:latin typeface="+mn-lt"/>
              </a:rPr>
              <a:t>Your child should see their class page once they have logged on.</a:t>
            </a:r>
          </a:p>
        </p:txBody>
      </p:sp>
      <p:sp>
        <p:nvSpPr>
          <p:cNvPr id="5" name="TextBox 4">
            <a:extLst>
              <a:ext uri="{FF2B5EF4-FFF2-40B4-BE49-F238E27FC236}">
                <a16:creationId xmlns:a16="http://schemas.microsoft.com/office/drawing/2014/main" id="{E940A4C1-5307-412C-A6E7-E2644C9D381D}"/>
              </a:ext>
            </a:extLst>
          </p:cNvPr>
          <p:cNvSpPr txBox="1"/>
          <p:nvPr/>
        </p:nvSpPr>
        <p:spPr>
          <a:xfrm>
            <a:off x="2503501" y="1233970"/>
            <a:ext cx="3790765" cy="923330"/>
          </a:xfrm>
          <a:prstGeom prst="rect">
            <a:avLst/>
          </a:prstGeom>
          <a:noFill/>
        </p:spPr>
        <p:txBody>
          <a:bodyPr wrap="square" rtlCol="0">
            <a:spAutoFit/>
          </a:bodyPr>
          <a:lstStyle/>
          <a:p>
            <a:r>
              <a:rPr lang="en-GB" dirty="0"/>
              <a:t>The ‘Stream’ page is so the class teacher can post information for you and your child.</a:t>
            </a:r>
          </a:p>
        </p:txBody>
      </p:sp>
      <p:cxnSp>
        <p:nvCxnSpPr>
          <p:cNvPr id="7" name="Straight Arrow Connector 6">
            <a:extLst>
              <a:ext uri="{FF2B5EF4-FFF2-40B4-BE49-F238E27FC236}">
                <a16:creationId xmlns:a16="http://schemas.microsoft.com/office/drawing/2014/main" id="{697EE51C-E7F4-424B-8425-F6584ED02D19}"/>
              </a:ext>
            </a:extLst>
          </p:cNvPr>
          <p:cNvCxnSpPr>
            <a:cxnSpLocks/>
          </p:cNvCxnSpPr>
          <p:nvPr/>
        </p:nvCxnSpPr>
        <p:spPr>
          <a:xfrm>
            <a:off x="4554246" y="2059619"/>
            <a:ext cx="1740020" cy="612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0A92E7-0ACD-49CC-B498-6BAFD50B34D6}"/>
              </a:ext>
            </a:extLst>
          </p:cNvPr>
          <p:cNvSpPr txBox="1"/>
          <p:nvPr/>
        </p:nvSpPr>
        <p:spPr>
          <a:xfrm>
            <a:off x="7793116" y="974259"/>
            <a:ext cx="3790765" cy="1200329"/>
          </a:xfrm>
          <a:prstGeom prst="rect">
            <a:avLst/>
          </a:prstGeom>
          <a:noFill/>
        </p:spPr>
        <p:txBody>
          <a:bodyPr wrap="square" rtlCol="0">
            <a:spAutoFit/>
          </a:bodyPr>
          <a:lstStyle/>
          <a:p>
            <a:r>
              <a:rPr lang="en-GB" dirty="0"/>
              <a:t>The ‘Classwork’ page will be the page you or your child will need to click on to find the work that has been set by the class teacher. </a:t>
            </a:r>
          </a:p>
        </p:txBody>
      </p:sp>
      <p:cxnSp>
        <p:nvCxnSpPr>
          <p:cNvPr id="10" name="Straight Arrow Connector 9">
            <a:extLst>
              <a:ext uri="{FF2B5EF4-FFF2-40B4-BE49-F238E27FC236}">
                <a16:creationId xmlns:a16="http://schemas.microsoft.com/office/drawing/2014/main" id="{3D8F2ABA-1C7D-4A79-99AF-10B7784F421B}"/>
              </a:ext>
            </a:extLst>
          </p:cNvPr>
          <p:cNvCxnSpPr>
            <a:cxnSpLocks/>
          </p:cNvCxnSpPr>
          <p:nvPr/>
        </p:nvCxnSpPr>
        <p:spPr>
          <a:xfrm flipH="1">
            <a:off x="7084381" y="2157300"/>
            <a:ext cx="1828800" cy="48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15EB8CE-EBF8-49D5-9E28-65AFD5C129F5}"/>
              </a:ext>
            </a:extLst>
          </p:cNvPr>
          <p:cNvSpPr txBox="1"/>
          <p:nvPr/>
        </p:nvSpPr>
        <p:spPr>
          <a:xfrm>
            <a:off x="233780" y="3688204"/>
            <a:ext cx="3790765" cy="646331"/>
          </a:xfrm>
          <a:prstGeom prst="rect">
            <a:avLst/>
          </a:prstGeom>
          <a:noFill/>
        </p:spPr>
        <p:txBody>
          <a:bodyPr wrap="square" rtlCol="0">
            <a:spAutoFit/>
          </a:bodyPr>
          <a:lstStyle/>
          <a:p>
            <a:r>
              <a:rPr lang="en-GB" dirty="0"/>
              <a:t>This page will show you any comments or information in chronological order. </a:t>
            </a:r>
          </a:p>
        </p:txBody>
      </p:sp>
      <p:cxnSp>
        <p:nvCxnSpPr>
          <p:cNvPr id="13" name="Straight Arrow Connector 12">
            <a:extLst>
              <a:ext uri="{FF2B5EF4-FFF2-40B4-BE49-F238E27FC236}">
                <a16:creationId xmlns:a16="http://schemas.microsoft.com/office/drawing/2014/main" id="{9585D475-D053-4F7B-9CBD-8B6F174BA49C}"/>
              </a:ext>
            </a:extLst>
          </p:cNvPr>
          <p:cNvCxnSpPr>
            <a:cxnSpLocks/>
          </p:cNvCxnSpPr>
          <p:nvPr/>
        </p:nvCxnSpPr>
        <p:spPr>
          <a:xfrm>
            <a:off x="2885243" y="4474346"/>
            <a:ext cx="3133817" cy="65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4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522E-E176-4955-A73F-8863A9DE6A4E}"/>
              </a:ext>
            </a:extLst>
          </p:cNvPr>
          <p:cNvSpPr>
            <a:spLocks noGrp="1"/>
          </p:cNvSpPr>
          <p:nvPr>
            <p:ph type="title"/>
          </p:nvPr>
        </p:nvSpPr>
        <p:spPr>
          <a:xfrm>
            <a:off x="2879694" y="212691"/>
            <a:ext cx="6601287" cy="700195"/>
          </a:xfrm>
        </p:spPr>
        <p:txBody>
          <a:bodyPr>
            <a:normAutofit/>
          </a:bodyPr>
          <a:lstStyle/>
          <a:p>
            <a:r>
              <a:rPr lang="en-GB" sz="2800" b="1" dirty="0"/>
              <a:t>Once work is completed using Google Apps</a:t>
            </a:r>
          </a:p>
        </p:txBody>
      </p:sp>
      <p:sp>
        <p:nvSpPr>
          <p:cNvPr id="3" name="Content Placeholder 2">
            <a:extLst>
              <a:ext uri="{FF2B5EF4-FFF2-40B4-BE49-F238E27FC236}">
                <a16:creationId xmlns:a16="http://schemas.microsoft.com/office/drawing/2014/main" id="{C63894F1-F1EE-46DC-B568-CBD813C42D21}"/>
              </a:ext>
            </a:extLst>
          </p:cNvPr>
          <p:cNvSpPr>
            <a:spLocks noGrp="1"/>
          </p:cNvSpPr>
          <p:nvPr>
            <p:ph idx="1"/>
          </p:nvPr>
        </p:nvSpPr>
        <p:spPr>
          <a:xfrm>
            <a:off x="740545" y="1065320"/>
            <a:ext cx="10515600" cy="464814"/>
          </a:xfrm>
        </p:spPr>
        <p:txBody>
          <a:bodyPr>
            <a:normAutofit/>
          </a:bodyPr>
          <a:lstStyle/>
          <a:p>
            <a:pPr marL="0" indent="0">
              <a:buNone/>
            </a:pPr>
            <a:r>
              <a:rPr lang="en-GB" sz="2400" dirty="0"/>
              <a:t>Attaching a file from Google Docs</a:t>
            </a:r>
          </a:p>
        </p:txBody>
      </p:sp>
      <p:pic>
        <p:nvPicPr>
          <p:cNvPr id="7" name="Picture 6">
            <a:extLst>
              <a:ext uri="{FF2B5EF4-FFF2-40B4-BE49-F238E27FC236}">
                <a16:creationId xmlns:a16="http://schemas.microsoft.com/office/drawing/2014/main" id="{5580CB19-ACAD-4440-8F2E-0EB6D6EB8C76}"/>
              </a:ext>
            </a:extLst>
          </p:cNvPr>
          <p:cNvPicPr>
            <a:picLocks noChangeAspect="1"/>
          </p:cNvPicPr>
          <p:nvPr/>
        </p:nvPicPr>
        <p:blipFill rotWithShape="1">
          <a:blip r:embed="rId2"/>
          <a:srcRect l="24830" t="25744" r="24126" b="30615"/>
          <a:stretch/>
        </p:blipFill>
        <p:spPr>
          <a:xfrm>
            <a:off x="7185734" y="1297727"/>
            <a:ext cx="4491478" cy="2160065"/>
          </a:xfrm>
          <a:prstGeom prst="rect">
            <a:avLst/>
          </a:prstGeom>
        </p:spPr>
      </p:pic>
      <p:sp>
        <p:nvSpPr>
          <p:cNvPr id="8" name="TextBox 7">
            <a:extLst>
              <a:ext uri="{FF2B5EF4-FFF2-40B4-BE49-F238E27FC236}">
                <a16:creationId xmlns:a16="http://schemas.microsoft.com/office/drawing/2014/main" id="{9554E877-A9AC-4223-A6B2-34AD6BE61D39}"/>
              </a:ext>
            </a:extLst>
          </p:cNvPr>
          <p:cNvSpPr txBox="1"/>
          <p:nvPr/>
        </p:nvSpPr>
        <p:spPr>
          <a:xfrm>
            <a:off x="3828126" y="1721182"/>
            <a:ext cx="3275860" cy="369332"/>
          </a:xfrm>
          <a:prstGeom prst="rect">
            <a:avLst/>
          </a:prstGeom>
          <a:noFill/>
        </p:spPr>
        <p:txBody>
          <a:bodyPr wrap="square" rtlCol="0">
            <a:spAutoFit/>
          </a:bodyPr>
          <a:lstStyle/>
          <a:p>
            <a:r>
              <a:rPr lang="en-GB" dirty="0"/>
              <a:t>1. Click ‘view assignment’ </a:t>
            </a:r>
          </a:p>
        </p:txBody>
      </p:sp>
      <p:cxnSp>
        <p:nvCxnSpPr>
          <p:cNvPr id="10" name="Straight Arrow Connector 9">
            <a:extLst>
              <a:ext uri="{FF2B5EF4-FFF2-40B4-BE49-F238E27FC236}">
                <a16:creationId xmlns:a16="http://schemas.microsoft.com/office/drawing/2014/main" id="{B437FF2E-A2ED-4640-A35E-303668244C23}"/>
              </a:ext>
            </a:extLst>
          </p:cNvPr>
          <p:cNvCxnSpPr/>
          <p:nvPr/>
        </p:nvCxnSpPr>
        <p:spPr>
          <a:xfrm>
            <a:off x="5663953" y="2157274"/>
            <a:ext cx="1651247" cy="107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138038-4FFD-454A-A848-528318548DB2}"/>
              </a:ext>
            </a:extLst>
          </p:cNvPr>
          <p:cNvPicPr>
            <a:picLocks noChangeAspect="1"/>
          </p:cNvPicPr>
          <p:nvPr/>
        </p:nvPicPr>
        <p:blipFill rotWithShape="1">
          <a:blip r:embed="rId3"/>
          <a:srcRect l="13107" t="17864" r="11092" b="40712"/>
          <a:stretch/>
        </p:blipFill>
        <p:spPr>
          <a:xfrm>
            <a:off x="180136" y="2898810"/>
            <a:ext cx="6244708" cy="1919603"/>
          </a:xfrm>
          <a:prstGeom prst="rect">
            <a:avLst/>
          </a:prstGeom>
        </p:spPr>
      </p:pic>
      <p:sp>
        <p:nvSpPr>
          <p:cNvPr id="12" name="TextBox 11">
            <a:extLst>
              <a:ext uri="{FF2B5EF4-FFF2-40B4-BE49-F238E27FC236}">
                <a16:creationId xmlns:a16="http://schemas.microsoft.com/office/drawing/2014/main" id="{893F5756-7542-4714-AC55-B418C7487A44}"/>
              </a:ext>
            </a:extLst>
          </p:cNvPr>
          <p:cNvSpPr txBox="1"/>
          <p:nvPr/>
        </p:nvSpPr>
        <p:spPr>
          <a:xfrm>
            <a:off x="6752948" y="3429000"/>
            <a:ext cx="2902258" cy="2031325"/>
          </a:xfrm>
          <a:prstGeom prst="rect">
            <a:avLst/>
          </a:prstGeom>
          <a:noFill/>
        </p:spPr>
        <p:txBody>
          <a:bodyPr wrap="square" rtlCol="0">
            <a:spAutoFit/>
          </a:bodyPr>
          <a:lstStyle/>
          <a:p>
            <a:r>
              <a:rPr lang="en-GB" dirty="0"/>
              <a:t>2. Click ‘+ Add or create’ to attach the completed work and then mark as done. </a:t>
            </a:r>
          </a:p>
          <a:p>
            <a:endParaRPr lang="en-GB" dirty="0"/>
          </a:p>
          <a:p>
            <a:r>
              <a:rPr lang="en-GB" dirty="0"/>
              <a:t>Children can also send a private comment to the their teacher. </a:t>
            </a:r>
          </a:p>
        </p:txBody>
      </p:sp>
      <p:cxnSp>
        <p:nvCxnSpPr>
          <p:cNvPr id="14" name="Straight Arrow Connector 13">
            <a:extLst>
              <a:ext uri="{FF2B5EF4-FFF2-40B4-BE49-F238E27FC236}">
                <a16:creationId xmlns:a16="http://schemas.microsoft.com/office/drawing/2014/main" id="{4C93E81C-FC1B-46BA-8AF4-A7ADD09A62E8}"/>
              </a:ext>
            </a:extLst>
          </p:cNvPr>
          <p:cNvCxnSpPr>
            <a:cxnSpLocks/>
          </p:cNvCxnSpPr>
          <p:nvPr/>
        </p:nvCxnSpPr>
        <p:spPr>
          <a:xfrm flipH="1" flipV="1">
            <a:off x="5998345" y="3429000"/>
            <a:ext cx="754603" cy="8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6E8E7E-4BE6-489F-8141-AEB3D1C1D3F5}"/>
              </a:ext>
            </a:extLst>
          </p:cNvPr>
          <p:cNvCxnSpPr>
            <a:cxnSpLocks/>
          </p:cNvCxnSpPr>
          <p:nvPr/>
        </p:nvCxnSpPr>
        <p:spPr>
          <a:xfrm flipH="1" flipV="1">
            <a:off x="5555387" y="4213954"/>
            <a:ext cx="1249902" cy="604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E45D5CB-613C-45FE-8BA8-43730F049B73}"/>
              </a:ext>
            </a:extLst>
          </p:cNvPr>
          <p:cNvPicPr>
            <a:picLocks noChangeAspect="1"/>
          </p:cNvPicPr>
          <p:nvPr/>
        </p:nvPicPr>
        <p:blipFill rotWithShape="1">
          <a:blip r:embed="rId4"/>
          <a:srcRect l="67870" t="20380" r="12622" b="50000"/>
          <a:stretch/>
        </p:blipFill>
        <p:spPr>
          <a:xfrm>
            <a:off x="213427" y="4905712"/>
            <a:ext cx="2077097" cy="1773935"/>
          </a:xfrm>
          <a:prstGeom prst="rect">
            <a:avLst/>
          </a:prstGeom>
        </p:spPr>
      </p:pic>
      <p:sp>
        <p:nvSpPr>
          <p:cNvPr id="20" name="TextBox 19">
            <a:extLst>
              <a:ext uri="{FF2B5EF4-FFF2-40B4-BE49-F238E27FC236}">
                <a16:creationId xmlns:a16="http://schemas.microsoft.com/office/drawing/2014/main" id="{0293734A-7AB7-486E-AB93-1C4FA47FCAC3}"/>
              </a:ext>
            </a:extLst>
          </p:cNvPr>
          <p:cNvSpPr txBox="1"/>
          <p:nvPr/>
        </p:nvSpPr>
        <p:spPr>
          <a:xfrm>
            <a:off x="2752316" y="5339230"/>
            <a:ext cx="3122354" cy="923330"/>
          </a:xfrm>
          <a:prstGeom prst="rect">
            <a:avLst/>
          </a:prstGeom>
          <a:noFill/>
        </p:spPr>
        <p:txBody>
          <a:bodyPr wrap="square" rtlCol="0">
            <a:spAutoFit/>
          </a:bodyPr>
          <a:lstStyle/>
          <a:p>
            <a:r>
              <a:rPr lang="en-GB" dirty="0"/>
              <a:t>3. Once the completed work is attached click ‘Turn in’ so the class teacher can see it. </a:t>
            </a:r>
          </a:p>
        </p:txBody>
      </p:sp>
      <p:cxnSp>
        <p:nvCxnSpPr>
          <p:cNvPr id="22" name="Straight Arrow Connector 21">
            <a:extLst>
              <a:ext uri="{FF2B5EF4-FFF2-40B4-BE49-F238E27FC236}">
                <a16:creationId xmlns:a16="http://schemas.microsoft.com/office/drawing/2014/main" id="{01C518CD-31D7-4294-B7FB-B1C3C4191774}"/>
              </a:ext>
            </a:extLst>
          </p:cNvPr>
          <p:cNvCxnSpPr>
            <a:cxnSpLocks/>
          </p:cNvCxnSpPr>
          <p:nvPr/>
        </p:nvCxnSpPr>
        <p:spPr>
          <a:xfrm flipH="1">
            <a:off x="2192785" y="5626709"/>
            <a:ext cx="559531" cy="569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8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842E-8541-40E9-8719-24ED373AF326}"/>
              </a:ext>
            </a:extLst>
          </p:cNvPr>
          <p:cNvSpPr>
            <a:spLocks noGrp="1"/>
          </p:cNvSpPr>
          <p:nvPr>
            <p:ph type="title"/>
          </p:nvPr>
        </p:nvSpPr>
        <p:spPr>
          <a:xfrm>
            <a:off x="838200" y="365125"/>
            <a:ext cx="10515600" cy="664685"/>
          </a:xfrm>
        </p:spPr>
        <p:txBody>
          <a:bodyPr>
            <a:normAutofit fontScale="90000"/>
          </a:bodyPr>
          <a:lstStyle/>
          <a:p>
            <a:pPr algn="ctr"/>
            <a:r>
              <a:rPr lang="en-GB" dirty="0"/>
              <a:t>Inside their Classroom – extra information</a:t>
            </a:r>
            <a:br>
              <a:rPr lang="en-GB" dirty="0"/>
            </a:br>
            <a:endParaRPr lang="en-GB" dirty="0"/>
          </a:p>
        </p:txBody>
      </p:sp>
      <p:sp>
        <p:nvSpPr>
          <p:cNvPr id="3" name="Content Placeholder 2">
            <a:extLst>
              <a:ext uri="{FF2B5EF4-FFF2-40B4-BE49-F238E27FC236}">
                <a16:creationId xmlns:a16="http://schemas.microsoft.com/office/drawing/2014/main" id="{B93A7827-7558-4B24-ADA7-AA913E95B95D}"/>
              </a:ext>
            </a:extLst>
          </p:cNvPr>
          <p:cNvSpPr>
            <a:spLocks noGrp="1"/>
          </p:cNvSpPr>
          <p:nvPr>
            <p:ph idx="1"/>
          </p:nvPr>
        </p:nvSpPr>
        <p:spPr>
          <a:xfrm>
            <a:off x="568171" y="852257"/>
            <a:ext cx="11230252" cy="5370990"/>
          </a:xfrm>
        </p:spPr>
        <p:txBody>
          <a:bodyPr>
            <a:normAutofit fontScale="25000" lnSpcReduction="20000"/>
          </a:bodyPr>
          <a:lstStyle/>
          <a:p>
            <a:pPr lvl="0"/>
            <a:r>
              <a:rPr lang="en-GB" sz="7200" dirty="0"/>
              <a:t>Having entered the classroom, the children will have 3 tabs in front of them; "Stream", "Classwork" and "People".</a:t>
            </a:r>
          </a:p>
          <a:p>
            <a:pPr lvl="0"/>
            <a:r>
              <a:rPr lang="en-GB" sz="7200" dirty="0"/>
              <a:t>The </a:t>
            </a:r>
            <a:r>
              <a:rPr lang="en-GB" sz="7200" b="1" dirty="0"/>
              <a:t>Stream page</a:t>
            </a:r>
            <a:r>
              <a:rPr lang="en-GB" sz="7200" dirty="0"/>
              <a:t> works similarly to a social network page. The most recent post that a teacher has added to the Google Classroom will be at the top and the oldest will be at the bottom. All messages and work assignments will be displayed upon this page.</a:t>
            </a:r>
          </a:p>
          <a:p>
            <a:pPr lvl="0"/>
            <a:r>
              <a:rPr lang="en-GB" sz="7200" dirty="0"/>
              <a:t>The </a:t>
            </a:r>
            <a:r>
              <a:rPr lang="en-GB" sz="7200" b="1" dirty="0"/>
              <a:t>Classwork page</a:t>
            </a:r>
            <a:r>
              <a:rPr lang="en-GB" sz="7200" dirty="0"/>
              <a:t> is where the children should go to see and complete all of the work set for them by their teacher. This page will display all of the assignments set. To access and complete them children just need to click upon them and then follow the instructions left for them by their teacher. </a:t>
            </a:r>
          </a:p>
          <a:p>
            <a:pPr lvl="1"/>
            <a:r>
              <a:rPr lang="en-GB" sz="7200" dirty="0"/>
              <a:t>Some of the assignments will contain a document attachment using Google ‘Docs’ which the children will need to open and type responses into. The children will complete their assignment in the attachment file and then when completed click on the ‘Turn in’ button on the top right hand corner of the document. That will send a message to the teacher to tell them the work is finished and that they can go in and look at it. Please note that you do not have to save anything in ‘Docs’ it is saved automatically. You also do not have to complete the work all in one go and can return to it as many times as you wish.</a:t>
            </a:r>
          </a:p>
          <a:p>
            <a:pPr lvl="1"/>
            <a:r>
              <a:rPr lang="en-GB" sz="7200" dirty="0"/>
              <a:t>Some assignments will just contain details of a task for children to complete (sometimes there may be helpful documents and instructions attached to help them achieve this). Once the task is completed, children will need to click the ‘Mark As Done’ button next to the assignment. This lets the teacher know the task has been done even if there is no physical evidence</a:t>
            </a:r>
          </a:p>
          <a:p>
            <a:pPr lvl="1"/>
            <a:r>
              <a:rPr lang="en-GB" sz="7200" dirty="0"/>
              <a:t>Sometimes the teacher will set a task that the children will need to create their own document or upload a picture or photograph of it. To do this they will need to click on the name of the assignment followed by "Add +". A drop-down menu will appear where they can choose to create a Google document or upload a file from their computer or their online storage Google Drive. The children can go back to this document to work on it as many times as they wish until they need to submit it (all documents will save automatically). After the work has been completed or added to the assignment, then the student will need to press the "Hand In" button.</a:t>
            </a:r>
          </a:p>
          <a:p>
            <a:pPr marL="457200" lvl="1" indent="0">
              <a:buNone/>
            </a:pPr>
            <a:endParaRPr lang="en-GB" sz="7200" dirty="0"/>
          </a:p>
          <a:p>
            <a:pPr marL="0" indent="0">
              <a:buNone/>
            </a:pPr>
            <a:r>
              <a:rPr lang="en-GB" sz="7200" dirty="0"/>
              <a:t>There are also several useful guides to Google classroom on </a:t>
            </a:r>
            <a:r>
              <a:rPr lang="en-GB" sz="7200" dirty="0" err="1"/>
              <a:t>Youtube</a:t>
            </a:r>
            <a:r>
              <a:rPr lang="en-GB" sz="7200" dirty="0"/>
              <a:t> if you need additional information</a:t>
            </a:r>
          </a:p>
          <a:p>
            <a:pPr marL="0" indent="0">
              <a:buNone/>
            </a:pPr>
            <a:endParaRPr lang="en-GB" dirty="0"/>
          </a:p>
        </p:txBody>
      </p:sp>
    </p:spTree>
    <p:extLst>
      <p:ext uri="{BB962C8B-B14F-4D97-AF65-F5344CB8AC3E}">
        <p14:creationId xmlns:p14="http://schemas.microsoft.com/office/powerpoint/2010/main" val="419380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A1E-78F6-4843-8B2D-8D35976B2DBB}"/>
              </a:ext>
            </a:extLst>
          </p:cNvPr>
          <p:cNvSpPr>
            <a:spLocks noGrp="1"/>
          </p:cNvSpPr>
          <p:nvPr>
            <p:ph type="title"/>
          </p:nvPr>
        </p:nvSpPr>
        <p:spPr/>
        <p:txBody>
          <a:bodyPr/>
          <a:lstStyle/>
          <a:p>
            <a:pPr algn="ctr"/>
            <a:r>
              <a:rPr lang="en-GB" dirty="0"/>
              <a:t>Rules for using Google Classroom </a:t>
            </a:r>
          </a:p>
        </p:txBody>
      </p:sp>
      <p:sp>
        <p:nvSpPr>
          <p:cNvPr id="3" name="Content Placeholder 2">
            <a:extLst>
              <a:ext uri="{FF2B5EF4-FFF2-40B4-BE49-F238E27FC236}">
                <a16:creationId xmlns:a16="http://schemas.microsoft.com/office/drawing/2014/main" id="{4CF44ACA-B97F-41FC-9F7B-B3B267E39578}"/>
              </a:ext>
            </a:extLst>
          </p:cNvPr>
          <p:cNvSpPr>
            <a:spLocks noGrp="1"/>
          </p:cNvSpPr>
          <p:nvPr>
            <p:ph idx="1"/>
          </p:nvPr>
        </p:nvSpPr>
        <p:spPr/>
        <p:txBody>
          <a:bodyPr/>
          <a:lstStyle/>
          <a:p>
            <a:r>
              <a:rPr lang="en-GB" dirty="0"/>
              <a:t>Please talk to your child about not sharing their password with anyone.</a:t>
            </a:r>
          </a:p>
          <a:p>
            <a:r>
              <a:rPr lang="en-GB" dirty="0"/>
              <a:t>Please ensure your child uses their own username and password when logging into Google Classroom. </a:t>
            </a:r>
          </a:p>
          <a:p>
            <a:r>
              <a:rPr lang="en-GB" dirty="0"/>
              <a:t>Please talk to your child about internet safety and if they see anything that makes them feel uncomfortable or worried they should tell a trusted adult immediately.</a:t>
            </a:r>
          </a:p>
          <a:p>
            <a:endParaRPr lang="en-GB" dirty="0"/>
          </a:p>
        </p:txBody>
      </p:sp>
    </p:spTree>
    <p:extLst>
      <p:ext uri="{BB962C8B-B14F-4D97-AF65-F5344CB8AC3E}">
        <p14:creationId xmlns:p14="http://schemas.microsoft.com/office/powerpoint/2010/main" val="111081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795</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Google Classroom </vt:lpstr>
      <vt:lpstr>Logging in </vt:lpstr>
      <vt:lpstr>Once your child has signed in they will need to click on Google Classroom. </vt:lpstr>
      <vt:lpstr>Your child should see their class page once they have logged on.</vt:lpstr>
      <vt:lpstr>Once work is completed using Google Apps</vt:lpstr>
      <vt:lpstr>Inside their Classroom – extra information </vt:lpstr>
      <vt:lpstr>Rules for using Google Classroom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Harding-Adams</dc:creator>
  <cp:lastModifiedBy>Liz Harding-Adams</cp:lastModifiedBy>
  <cp:revision>21</cp:revision>
  <cp:lastPrinted>2020-10-16T10:17:09Z</cp:lastPrinted>
  <dcterms:created xsi:type="dcterms:W3CDTF">2020-10-09T11:16:44Z</dcterms:created>
  <dcterms:modified xsi:type="dcterms:W3CDTF">2020-10-21T15:51:13Z</dcterms:modified>
</cp:coreProperties>
</file>